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54">
          <p15:clr>
            <a:srgbClr val="747775"/>
          </p15:clr>
        </p15:guide>
        <p15:guide id="2" pos="454">
          <p15:clr>
            <a:srgbClr val="747775"/>
          </p15:clr>
        </p15:guide>
        <p15:guide id="3" pos="4315">
          <p15:clr>
            <a:srgbClr val="747775"/>
          </p15:clr>
        </p15:guide>
        <p15:guide id="4" orient="horz" pos="1236">
          <p15:clr>
            <a:srgbClr val="747775"/>
          </p15:clr>
        </p15:guide>
        <p15:guide id="5" pos="2840">
          <p15:clr>
            <a:srgbClr val="747775"/>
          </p15:clr>
        </p15:guide>
        <p15:guide id="6" orient="horz" pos="1959">
          <p15:clr>
            <a:srgbClr val="747775"/>
          </p15:clr>
        </p15:guide>
        <p15:guide id="7" orient="horz" pos="2619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54" orient="horz"/>
        <p:guide pos="454"/>
        <p:guide pos="4315"/>
        <p:guide pos="1236" orient="horz"/>
        <p:guide pos="2840"/>
        <p:guide pos="1959" orient="horz"/>
        <p:guide pos="261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5.xml"/><Relationship Id="rId33" Type="http://schemas.openxmlformats.org/officeDocument/2006/relationships/font" Target="fonts/Lato-regular.fntdata"/><Relationship Id="rId10" Type="http://schemas.openxmlformats.org/officeDocument/2006/relationships/slide" Target="slides/slide4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7.xml"/><Relationship Id="rId35" Type="http://schemas.openxmlformats.org/officeDocument/2006/relationships/font" Target="fonts/Lato-italic.fntdata"/><Relationship Id="rId12" Type="http://schemas.openxmlformats.org/officeDocument/2006/relationships/slide" Target="slides/slide6.xml"/><Relationship Id="rId34" Type="http://schemas.openxmlformats.org/officeDocument/2006/relationships/font" Target="fonts/Lato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Lat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694cf4f58_6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a694cf4f58_6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694cf4f58_6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85800" rtl="0" algn="l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2" name="Google Shape;262;g2a694cf4f58_6_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694cf4f58_6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a694cf4f58_6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694cf4f58_6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2a694cf4f58_6_2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a694cf4f58_6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a694cf4f58_6_2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a694cf4f58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2a694cf4f58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694cf4f58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694cf4f58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694cf4f58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2a694cf4f58_2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a694cf4f58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a694cf4f58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a694cf4f5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g2a694cf4f58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a694cf4f58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2a694cf4f58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a694cf4f58_6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a694cf4f58_6_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a694cf4f5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a694cf4f58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a694cf4f58_6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2a694cf4f58_6_1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694cf4f58_6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s">
                <a:solidFill>
                  <a:schemeClr val="dk1"/>
                </a:solidFill>
              </a:rPr>
              <a:t>Optimizar las tecnicas de clasificación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s">
                <a:solidFill>
                  <a:schemeClr val="dk1"/>
                </a:solidFill>
              </a:rPr>
              <a:t>Conseguir un dataset más grande y accurate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-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s">
                <a:solidFill>
                  <a:schemeClr val="dk1"/>
                </a:solidFill>
              </a:rPr>
              <a:t>Implementarlo en Spotify para quien quiera hacer análisis de su cuenta</a:t>
            </a:r>
            <a:endParaRPr/>
          </a:p>
        </p:txBody>
      </p:sp>
      <p:sp>
        <p:nvSpPr>
          <p:cNvPr id="370" name="Google Shape;370;g2a694cf4f58_6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a694cf4f58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a694cf4f58_1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694cf4f58_6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2a694cf4f58_6_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694cf4f5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a694cf4f5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a694cf4f5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a694cf4f5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The data source was built from different API requests.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1.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 We firstly, retrieved all the categories from each country.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2.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Then from each category we got the playlists from it (iterating through limit and offset).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3.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After we retrieved each song from the playlists (keeping in mind the category it belongs to)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4.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For each song we retrieved its features by using a methods given by the API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5.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Columns in the datset: category, track_id, track, audio_features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6.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We deleted observations with nan, duplicated obs, and observations which were outliers in each of the categories to make our range smaller so that the predictions were more acurate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7.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With his data we trained different models to preduct the category given the different audiofeautures</a:t>
            </a:r>
            <a:endParaRPr>
              <a:solidFill>
                <a:schemeClr val="dk1"/>
              </a:solidFill>
            </a:endParaRPr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8.</a:t>
            </a:r>
            <a:r>
              <a:rPr lang="es" sz="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</a:t>
            </a:r>
            <a:r>
              <a:rPr lang="es">
                <a:solidFill>
                  <a:schemeClr val="dk1"/>
                </a:solidFill>
              </a:rPr>
              <a:t>We saw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694cf4f58_6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2a694cf4f58_6_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694cf4f58_6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a694cf4f58_6_1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a694cf4f58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g2a694cf4f58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623888" y="3442097"/>
            <a:ext cx="7886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629841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629841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3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3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8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4.png"/><Relationship Id="rId7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s"/>
              <a:t>FINAL PROJECT:</a:t>
            </a:r>
            <a:br>
              <a:rPr lang="es"/>
            </a:br>
            <a:r>
              <a:rPr b="1" lang="es"/>
              <a:t>SPOTIFY API</a:t>
            </a:r>
            <a:endParaRPr/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/>
              <a:t>Participants: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/>
              <a:t>Gracia Estrán Buyo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/>
              <a:t>Beltrán Valero Castellano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/>
              <a:t>Annunziata Álvarez-Cascos Hervías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/>
              <a:t>Marta Almagro Fuello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PROBLEMS AND MAIN CHALLENGES FACED IN THE PROCESS</a:t>
            </a:r>
            <a:endParaRPr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628650" y="1369222"/>
            <a:ext cx="2942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266" name="Google Shape;26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99800"/>
            <a:ext cx="1546875" cy="13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363" y="2561113"/>
            <a:ext cx="1811425" cy="181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4"/>
          <p:cNvSpPr txBox="1"/>
          <p:nvPr/>
        </p:nvSpPr>
        <p:spPr>
          <a:xfrm>
            <a:off x="92600" y="3050825"/>
            <a:ext cx="2612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Error: Max retries reached, too many 429 error responses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34"/>
          <p:cNvSpPr txBox="1"/>
          <p:nvPr/>
        </p:nvSpPr>
        <p:spPr>
          <a:xfrm>
            <a:off x="2269075" y="45048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 creation took very long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138" y="1084375"/>
            <a:ext cx="2055826" cy="196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4"/>
          <p:cNvSpPr txBox="1"/>
          <p:nvPr/>
        </p:nvSpPr>
        <p:spPr>
          <a:xfrm>
            <a:off x="4674775" y="3199225"/>
            <a:ext cx="2391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Created many accounts in order to be faster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49963" y="2441666"/>
            <a:ext cx="2050312" cy="2050312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4"/>
          <p:cNvSpPr txBox="1"/>
          <p:nvPr/>
        </p:nvSpPr>
        <p:spPr>
          <a:xfrm>
            <a:off x="6000275" y="4414225"/>
            <a:ext cx="3000000" cy="7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Returns from spotify functions were very long dictionaries which made it harder to analyze.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USED ANALYSIS TECHNIQUES</a:t>
            </a:r>
            <a:r>
              <a:rPr b="1" lang="es">
                <a:solidFill>
                  <a:srgbClr val="00B050"/>
                </a:solidFill>
              </a:rPr>
              <a:t> – SEARCH FOR THE BEST MODEL </a:t>
            </a:r>
            <a:endParaRPr/>
          </a:p>
        </p:txBody>
      </p:sp>
      <p:sp>
        <p:nvSpPr>
          <p:cNvPr id="279" name="Google Shape;279;p35"/>
          <p:cNvSpPr txBox="1"/>
          <p:nvPr>
            <p:ph idx="1" type="body"/>
          </p:nvPr>
        </p:nvSpPr>
        <p:spPr>
          <a:xfrm>
            <a:off x="777736" y="1660818"/>
            <a:ext cx="2591628" cy="479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"/>
              <a:t>RandomForest</a:t>
            </a:r>
            <a:endParaRPr/>
          </a:p>
        </p:txBody>
      </p:sp>
      <p:sp>
        <p:nvSpPr>
          <p:cNvPr id="280" name="Google Shape;280;p35"/>
          <p:cNvSpPr txBox="1"/>
          <p:nvPr/>
        </p:nvSpPr>
        <p:spPr>
          <a:xfrm>
            <a:off x="4895023" y="3717781"/>
            <a:ext cx="2591628" cy="479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GridSearchCV.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5"/>
          <p:cNvSpPr txBox="1"/>
          <p:nvPr/>
        </p:nvSpPr>
        <p:spPr>
          <a:xfrm>
            <a:off x="4002983" y="1536268"/>
            <a:ext cx="2591628" cy="479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</a:t>
            </a: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5"/>
          <p:cNvSpPr txBox="1"/>
          <p:nvPr/>
        </p:nvSpPr>
        <p:spPr>
          <a:xfrm>
            <a:off x="4544669" y="2888044"/>
            <a:ext cx="3292337" cy="479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Vector Machines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5"/>
          <p:cNvSpPr txBox="1"/>
          <p:nvPr/>
        </p:nvSpPr>
        <p:spPr>
          <a:xfrm>
            <a:off x="6372228" y="2099457"/>
            <a:ext cx="923093" cy="36904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5"/>
          <p:cNvSpPr txBox="1"/>
          <p:nvPr/>
        </p:nvSpPr>
        <p:spPr>
          <a:xfrm>
            <a:off x="1306994" y="2571750"/>
            <a:ext cx="2591628" cy="4794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5"/>
          <p:cNvSpPr/>
          <p:nvPr/>
        </p:nvSpPr>
        <p:spPr>
          <a:xfrm>
            <a:off x="628650" y="1598570"/>
            <a:ext cx="2382907" cy="479459"/>
          </a:xfrm>
          <a:prstGeom prst="ellipse">
            <a:avLst/>
          </a:prstGeom>
          <a:noFill/>
          <a:ln cap="flat" cmpd="sng" w="12700">
            <a:solidFill>
              <a:srgbClr val="54813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628650" y="3717781"/>
            <a:ext cx="4365764" cy="41149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b="1"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TUNE THE HYPERPARAMETERS -&gt;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6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PREDICT WITH OUR MODEL</a:t>
            </a:r>
            <a:endParaRPr b="1"/>
          </a:p>
        </p:txBody>
      </p:sp>
      <p:sp>
        <p:nvSpPr>
          <p:cNvPr id="292" name="Google Shape;292;p36"/>
          <p:cNvSpPr txBox="1"/>
          <p:nvPr>
            <p:ph idx="1" type="body"/>
          </p:nvPr>
        </p:nvSpPr>
        <p:spPr>
          <a:xfrm>
            <a:off x="628650" y="1506379"/>
            <a:ext cx="7886700" cy="53387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Char char="•"/>
            </a:pPr>
            <a:r>
              <a:rPr b="1" lang="es" sz="2700"/>
              <a:t>Why all this trouble to have an accurate model??</a:t>
            </a:r>
            <a:endParaRPr/>
          </a:p>
        </p:txBody>
      </p:sp>
      <p:sp>
        <p:nvSpPr>
          <p:cNvPr id="293" name="Google Shape;293;p36"/>
          <p:cNvSpPr txBox="1"/>
          <p:nvPr/>
        </p:nvSpPr>
        <p:spPr>
          <a:xfrm>
            <a:off x="628650" y="2706529"/>
            <a:ext cx="7886700" cy="128825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</a:pPr>
            <a:r>
              <a:rPr b="1" lang="e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THE CATEGORY OF THE PLAYLISTS AND SONGS OF OUR USERS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USED ANALYSIS TECHNIQUES</a:t>
            </a:r>
            <a:r>
              <a:rPr b="1" lang="es" sz="3000">
                <a:solidFill>
                  <a:srgbClr val="00B050"/>
                </a:solidFill>
              </a:rPr>
              <a:t> – RECOMMENDER ALGORITHM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432100"/>
            <a:ext cx="3097523" cy="227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4400" y="2793975"/>
            <a:ext cx="3040000" cy="215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7"/>
          <p:cNvPicPr preferRelativeResize="0"/>
          <p:nvPr/>
        </p:nvPicPr>
        <p:blipFill rotWithShape="1">
          <a:blip r:embed="rId5">
            <a:alphaModFix/>
          </a:blip>
          <a:srcRect b="0" l="0" r="7347" t="7347"/>
          <a:stretch/>
        </p:blipFill>
        <p:spPr>
          <a:xfrm>
            <a:off x="5726900" y="1201500"/>
            <a:ext cx="3040000" cy="2224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s" sz="3000">
                <a:solidFill>
                  <a:srgbClr val="00B050"/>
                </a:solidFill>
              </a:rPr>
              <a:t>RECOMMENDER ALGORITHM-TOP GENRES</a:t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25" y="1934875"/>
            <a:ext cx="2628900" cy="11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169" y="1934876"/>
            <a:ext cx="3221806" cy="11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5">
            <a:alphaModFix/>
          </a:blip>
          <a:srcRect b="-35888" l="-35888" r="0" t="0"/>
          <a:stretch/>
        </p:blipFill>
        <p:spPr>
          <a:xfrm>
            <a:off x="1548488" y="3714600"/>
            <a:ext cx="4377875" cy="166776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8"/>
          <p:cNvSpPr txBox="1"/>
          <p:nvPr/>
        </p:nvSpPr>
        <p:spPr>
          <a:xfrm>
            <a:off x="244925" y="1345200"/>
            <a:ext cx="20592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IMB 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5524500" y="1397000"/>
            <a:ext cx="20592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Spain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38"/>
          <p:cNvSpPr txBox="1"/>
          <p:nvPr/>
        </p:nvSpPr>
        <p:spPr>
          <a:xfrm>
            <a:off x="6138750" y="3655800"/>
            <a:ext cx="2376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 Global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3" name="Google Shape;313;p38"/>
          <p:cNvCxnSpPr>
            <a:stCxn id="307" idx="3"/>
            <a:endCxn id="308" idx="1"/>
          </p:cNvCxnSpPr>
          <p:nvPr/>
        </p:nvCxnSpPr>
        <p:spPr>
          <a:xfrm>
            <a:off x="2757725" y="2512988"/>
            <a:ext cx="27834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8"/>
          <p:cNvSpPr txBox="1"/>
          <p:nvPr/>
        </p:nvSpPr>
        <p:spPr>
          <a:xfrm>
            <a:off x="3604950" y="2086425"/>
            <a:ext cx="10890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similar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5" name="Google Shape;315;p38"/>
          <p:cNvCxnSpPr>
            <a:stCxn id="307" idx="3"/>
            <a:endCxn id="309" idx="0"/>
          </p:cNvCxnSpPr>
          <p:nvPr/>
        </p:nvCxnSpPr>
        <p:spPr>
          <a:xfrm>
            <a:off x="2757725" y="2512988"/>
            <a:ext cx="979800" cy="12015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" name="Google Shape;316;p38"/>
          <p:cNvSpPr txBox="1"/>
          <p:nvPr/>
        </p:nvSpPr>
        <p:spPr>
          <a:xfrm>
            <a:off x="3619500" y="2921000"/>
            <a:ext cx="14241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difference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s" sz="3000">
                <a:solidFill>
                  <a:srgbClr val="00B050"/>
                </a:solidFill>
              </a:rPr>
              <a:t>RECOMMENDER ALGORITHM-VISUALIZATION OF OUR PLAYLIST’S SIMILARITY</a:t>
            </a:r>
            <a:endParaRPr/>
          </a:p>
        </p:txBody>
      </p:sp>
      <p:sp>
        <p:nvSpPr>
          <p:cNvPr id="322" name="Google Shape;322;p39"/>
          <p:cNvSpPr txBox="1"/>
          <p:nvPr>
            <p:ph idx="1" type="body"/>
          </p:nvPr>
        </p:nvSpPr>
        <p:spPr>
          <a:xfrm>
            <a:off x="6304650" y="5234220"/>
            <a:ext cx="4061400" cy="659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25" y="1827576"/>
            <a:ext cx="4061401" cy="307064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9"/>
          <p:cNvSpPr txBox="1"/>
          <p:nvPr/>
        </p:nvSpPr>
        <p:spPr>
          <a:xfrm>
            <a:off x="653150" y="1351650"/>
            <a:ext cx="1796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GRAPH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549" y="1780100"/>
            <a:ext cx="2963400" cy="3165599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9"/>
          <p:cNvSpPr txBox="1"/>
          <p:nvPr/>
        </p:nvSpPr>
        <p:spPr>
          <a:xfrm>
            <a:off x="5325550" y="1100375"/>
            <a:ext cx="1796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HEATMAP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0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0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RECOMMENDER ALGORITHM - APPROACH</a:t>
            </a:r>
            <a:endParaRPr/>
          </a:p>
        </p:txBody>
      </p:sp>
      <p:sp>
        <p:nvSpPr>
          <p:cNvPr id="332" name="Google Shape;332;p40"/>
          <p:cNvSpPr txBox="1"/>
          <p:nvPr/>
        </p:nvSpPr>
        <p:spPr>
          <a:xfrm>
            <a:off x="635000" y="1424225"/>
            <a:ext cx="4554000" cy="20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Font typeface="Calibri"/>
              <a:buAutoNum type="arabicPeriod"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TF - IDF for genres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Font typeface="Calibri"/>
              <a:buAutoNum type="arabicPeriod"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Scale audio features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Font typeface="Calibri"/>
              <a:buAutoNum type="arabicPeriod"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Create a single vector for our playlist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100"/>
              <a:buFont typeface="Calibri"/>
              <a:buAutoNum type="arabicPeriod"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Make recommendation in base of cosine similarity of two vectors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3" name="Google Shape;33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8923" y="3120574"/>
            <a:ext cx="4152724" cy="18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0"/>
          <p:cNvSpPr txBox="1"/>
          <p:nvPr/>
        </p:nvSpPr>
        <p:spPr>
          <a:xfrm>
            <a:off x="5070925" y="2748625"/>
            <a:ext cx="11973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1 and 2</a:t>
            </a:r>
            <a:endParaRPr sz="21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40"/>
          <p:cNvSpPr txBox="1"/>
          <p:nvPr/>
        </p:nvSpPr>
        <p:spPr>
          <a:xfrm>
            <a:off x="5595425" y="1215950"/>
            <a:ext cx="26853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TF-IDF </a:t>
            </a:r>
            <a:r>
              <a:rPr lang="e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emphasis</a:t>
            </a:r>
            <a:r>
              <a:rPr lang="e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(i.e weights metadata terms based on how often they appear </a:t>
            </a:r>
            <a:r>
              <a:rPr lang="e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across</a:t>
            </a:r>
            <a:r>
              <a:rPr lang="e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 our entire catalog)</a:t>
            </a:r>
            <a:endParaRPr sz="16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1"/>
          <p:cNvSpPr txBox="1"/>
          <p:nvPr>
            <p:ph type="title"/>
          </p:nvPr>
        </p:nvSpPr>
        <p:spPr>
          <a:xfrm>
            <a:off x="628650" y="299300"/>
            <a:ext cx="8515500" cy="9690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909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RECOMMENDER ALGORITHM - RECOMMENDATIONS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329075"/>
            <a:ext cx="4608276" cy="3343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225" y="1677975"/>
            <a:ext cx="4372424" cy="320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"/>
          <p:cNvSpPr txBox="1"/>
          <p:nvPr>
            <p:ph type="title"/>
          </p:nvPr>
        </p:nvSpPr>
        <p:spPr>
          <a:xfrm>
            <a:off x="676688" y="379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VISUALIZATION – USER ANALYSIS DASHBOARD</a:t>
            </a:r>
            <a:endParaRPr/>
          </a:p>
        </p:txBody>
      </p:sp>
      <p:pic>
        <p:nvPicPr>
          <p:cNvPr id="349" name="Google Shape;3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922" y="1268025"/>
            <a:ext cx="6740156" cy="376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38" y="1268025"/>
            <a:ext cx="6586131" cy="3721894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 txBox="1"/>
          <p:nvPr>
            <p:ph type="title"/>
          </p:nvPr>
        </p:nvSpPr>
        <p:spPr>
          <a:xfrm>
            <a:off x="676688" y="379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VISUALIZATION – PREDICTION DASHBOARD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PROJECT IDEA &amp; GOAL</a:t>
            </a:r>
            <a:endParaRPr/>
          </a:p>
        </p:txBody>
      </p:sp>
      <p:sp>
        <p:nvSpPr>
          <p:cNvPr id="136" name="Google Shape;136;p2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 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6928025" y="2764725"/>
            <a:ext cx="41328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457200" rtl="0" algn="l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" name="Google Shape;138;p26"/>
          <p:cNvGrpSpPr/>
          <p:nvPr/>
        </p:nvGrpSpPr>
        <p:grpSpPr>
          <a:xfrm>
            <a:off x="4682500" y="1206600"/>
            <a:ext cx="3588750" cy="3588750"/>
            <a:chOff x="501200" y="1160650"/>
            <a:chExt cx="3588750" cy="3588750"/>
          </a:xfrm>
        </p:grpSpPr>
        <p:pic>
          <p:nvPicPr>
            <p:cNvPr id="139" name="Google Shape;139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1200" y="1160650"/>
              <a:ext cx="3588750" cy="3588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98450" y="1702250"/>
              <a:ext cx="614598" cy="634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1" name="Google Shape;141;p26"/>
          <p:cNvSpPr/>
          <p:nvPr/>
        </p:nvSpPr>
        <p:spPr>
          <a:xfrm flipH="1">
            <a:off x="872750" y="1206600"/>
            <a:ext cx="4009500" cy="2442900"/>
          </a:xfrm>
          <a:prstGeom prst="wedgeEllipseCallout">
            <a:avLst>
              <a:gd fmla="val -59685" name="adj1"/>
              <a:gd fmla="val 26935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2"/>
                </a:solidFill>
              </a:rPr>
              <a:t>This project aims to provide the user with a unique experience by categorizing their playlists, tracks, and favorite artists' evolution. Additionally, it aims to offer playlist recommendations based on the user's preferences and the latest top music trends.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281" y="1268025"/>
            <a:ext cx="6629447" cy="3711169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4"/>
          <p:cNvSpPr txBox="1"/>
          <p:nvPr>
            <p:ph type="title"/>
          </p:nvPr>
        </p:nvSpPr>
        <p:spPr>
          <a:xfrm>
            <a:off x="676688" y="379008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VISUALIZATION – </a:t>
            </a:r>
            <a:r>
              <a:rPr b="1" lang="es">
                <a:solidFill>
                  <a:srgbClr val="00B050"/>
                </a:solidFill>
              </a:rPr>
              <a:t>TRACKS ANALYSIS </a:t>
            </a:r>
            <a:r>
              <a:rPr b="1" lang="es">
                <a:solidFill>
                  <a:srgbClr val="00B050"/>
                </a:solidFill>
              </a:rPr>
              <a:t>DASHBOARD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5"/>
          <p:cNvSpPr txBox="1"/>
          <p:nvPr>
            <p:ph type="title"/>
          </p:nvPr>
        </p:nvSpPr>
        <p:spPr>
          <a:xfrm>
            <a:off x="628650" y="432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CONCLUSION</a:t>
            </a:r>
            <a:endParaRPr/>
          </a:p>
        </p:txBody>
      </p:sp>
      <p:pic>
        <p:nvPicPr>
          <p:cNvPr id="367" name="Google Shape;3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6663" y="1330316"/>
            <a:ext cx="3570684" cy="35706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/>
          <p:nvPr>
            <p:ph type="title"/>
          </p:nvPr>
        </p:nvSpPr>
        <p:spPr>
          <a:xfrm>
            <a:off x="676700" y="573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DISCUSS FUTURE GOAL</a:t>
            </a:r>
            <a:endParaRPr/>
          </a:p>
        </p:txBody>
      </p:sp>
      <p:sp>
        <p:nvSpPr>
          <p:cNvPr id="373" name="Google Shape;373;p46"/>
          <p:cNvSpPr txBox="1"/>
          <p:nvPr>
            <p:ph idx="1" type="body"/>
          </p:nvPr>
        </p:nvSpPr>
        <p:spPr>
          <a:xfrm>
            <a:off x="628650" y="1341628"/>
            <a:ext cx="7886700" cy="22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925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s" sz="1900"/>
              <a:t>Optimize classification techniques</a:t>
            </a:r>
            <a:endParaRPr b="1" sz="1900"/>
          </a:p>
          <a:p>
            <a:pPr indent="-34925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s" sz="1900"/>
              <a:t>Implement it in Spotify for those who want to analyze their account.</a:t>
            </a:r>
            <a:endParaRPr b="1" sz="1900"/>
          </a:p>
          <a:p>
            <a:pPr indent="-349250" lvl="0" marL="4572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SzPts val="1900"/>
              <a:buChar char="-"/>
            </a:pPr>
            <a:r>
              <a:rPr b="1" lang="es" sz="1900"/>
              <a:t>Achieve a larger and more accurate dataset.</a:t>
            </a:r>
            <a:endParaRPr b="1" sz="1900"/>
          </a:p>
          <a:p>
            <a:pPr indent="-228600" lvl="0" marL="68580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 txBox="1"/>
          <p:nvPr>
            <p:ph type="title"/>
          </p:nvPr>
        </p:nvSpPr>
        <p:spPr>
          <a:xfrm>
            <a:off x="628650" y="22289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136"/>
              <a:buFont typeface="Arial"/>
              <a:buNone/>
            </a:pPr>
            <a:r>
              <a:rPr b="1" lang="es" sz="3650">
                <a:solidFill>
                  <a:srgbClr val="00B050"/>
                </a:solidFill>
              </a:rPr>
              <a:t>STATE OF THE ART</a:t>
            </a:r>
            <a:endParaRPr b="1" sz="365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t/>
            </a:r>
            <a:endParaRPr b="1">
              <a:solidFill>
                <a:srgbClr val="00B050"/>
              </a:solidFill>
            </a:endParaRPr>
          </a:p>
        </p:txBody>
      </p:sp>
      <p:sp>
        <p:nvSpPr>
          <p:cNvPr id="147" name="Google Shape;147;p2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200" y="1085163"/>
            <a:ext cx="6811598" cy="383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>
            <p:ph type="title"/>
          </p:nvPr>
        </p:nvSpPr>
        <p:spPr>
          <a:xfrm>
            <a:off x="628650" y="452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SPOTIFY API CAPACITIES</a:t>
            </a:r>
            <a:endParaRPr/>
          </a:p>
        </p:txBody>
      </p:sp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1490521" y="1098938"/>
            <a:ext cx="1373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lang="es"/>
              <a:t>User Data</a:t>
            </a:r>
            <a:endParaRPr/>
          </a:p>
        </p:txBody>
      </p:sp>
      <p:sp>
        <p:nvSpPr>
          <p:cNvPr id="155" name="Google Shape;155;p28"/>
          <p:cNvSpPr txBox="1"/>
          <p:nvPr/>
        </p:nvSpPr>
        <p:spPr>
          <a:xfrm>
            <a:off x="3121828" y="1877391"/>
            <a:ext cx="27732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Access to </a:t>
            </a:r>
            <a:endParaRPr b="0" i="0" sz="2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Music Catalog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8"/>
          <p:cNvSpPr txBox="1"/>
          <p:nvPr/>
        </p:nvSpPr>
        <p:spPr>
          <a:xfrm>
            <a:off x="1155126" y="2907609"/>
            <a:ext cx="20220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Album and Artist Information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8"/>
          <p:cNvSpPr txBox="1"/>
          <p:nvPr/>
        </p:nvSpPr>
        <p:spPr>
          <a:xfrm>
            <a:off x="5946964" y="1068504"/>
            <a:ext cx="180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Audio Features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8"/>
          <p:cNvSpPr txBox="1"/>
          <p:nvPr/>
        </p:nvSpPr>
        <p:spPr>
          <a:xfrm>
            <a:off x="5623136" y="3059991"/>
            <a:ext cx="2455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p28"/>
          <p:cNvPicPr preferRelativeResize="0"/>
          <p:nvPr/>
        </p:nvPicPr>
        <p:blipFill rotWithShape="1">
          <a:blip r:embed="rId3">
            <a:alphaModFix/>
          </a:blip>
          <a:srcRect b="0" l="0" r="0" t="18785"/>
          <a:stretch/>
        </p:blipFill>
        <p:spPr>
          <a:xfrm>
            <a:off x="1325375" y="1430450"/>
            <a:ext cx="1703375" cy="13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338" y="2562913"/>
            <a:ext cx="994175" cy="9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15289" y="3607000"/>
            <a:ext cx="1101676" cy="11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33438" y="3440538"/>
            <a:ext cx="1434575" cy="14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9030" y="1360463"/>
            <a:ext cx="1203399" cy="120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611750" y="270975"/>
            <a:ext cx="8716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100000"/>
              <a:buFont typeface="Calibri"/>
              <a:buNone/>
            </a:pPr>
            <a:r>
              <a:rPr b="1" lang="es" sz="33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DETAILED DESCRIPTION OF THE FINAL USED DATA SOURCE</a:t>
            </a:r>
            <a:endParaRPr/>
          </a:p>
        </p:txBody>
      </p:sp>
      <p:pic>
        <p:nvPicPr>
          <p:cNvPr id="169" name="Google Shape;16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375" y="1774246"/>
            <a:ext cx="8313252" cy="2114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0"/>
          <p:cNvGrpSpPr/>
          <p:nvPr/>
        </p:nvGrpSpPr>
        <p:grpSpPr>
          <a:xfrm>
            <a:off x="159290" y="1535025"/>
            <a:ext cx="8855580" cy="2340275"/>
            <a:chOff x="159290" y="1535025"/>
            <a:chExt cx="8855580" cy="2340275"/>
          </a:xfrm>
        </p:grpSpPr>
        <p:sp>
          <p:nvSpPr>
            <p:cNvPr id="175" name="Google Shape;175;p30"/>
            <p:cNvSpPr txBox="1"/>
            <p:nvPr/>
          </p:nvSpPr>
          <p:spPr>
            <a:xfrm>
              <a:off x="159290" y="2718691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1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6" name="Google Shape;176;p30"/>
            <p:cNvSpPr txBox="1"/>
            <p:nvPr/>
          </p:nvSpPr>
          <p:spPr>
            <a:xfrm>
              <a:off x="502287" y="1535025"/>
              <a:ext cx="2214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Retrieval of categories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77" name="Google Shape;177;p30"/>
            <p:cNvSpPr txBox="1"/>
            <p:nvPr/>
          </p:nvSpPr>
          <p:spPr>
            <a:xfrm>
              <a:off x="502276" y="1765950"/>
              <a:ext cx="15774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We </a:t>
              </a: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firstly,</a:t>
              </a: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 retrieved all the categories from each country.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8" name="Google Shape;178;p30"/>
            <p:cNvSpPr txBox="1"/>
            <p:nvPr/>
          </p:nvSpPr>
          <p:spPr>
            <a:xfrm>
              <a:off x="1325524" y="2206562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2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79" name="Google Shape;179;p30"/>
            <p:cNvSpPr txBox="1"/>
            <p:nvPr/>
          </p:nvSpPr>
          <p:spPr>
            <a:xfrm>
              <a:off x="1030506" y="3018500"/>
              <a:ext cx="2214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Getting the playlists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0" name="Google Shape;180;p30"/>
            <p:cNvSpPr txBox="1"/>
            <p:nvPr/>
          </p:nvSpPr>
          <p:spPr>
            <a:xfrm>
              <a:off x="1030501" y="3249425"/>
              <a:ext cx="16866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Then from each category we got the playlists from it (iterating through limit and offset).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1" name="Google Shape;181;p30"/>
            <p:cNvSpPr txBox="1"/>
            <p:nvPr/>
          </p:nvSpPr>
          <p:spPr>
            <a:xfrm>
              <a:off x="2402288" y="2718691"/>
              <a:ext cx="692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3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2" name="Google Shape;182;p30"/>
            <p:cNvSpPr txBox="1"/>
            <p:nvPr/>
          </p:nvSpPr>
          <p:spPr>
            <a:xfrm>
              <a:off x="2161459" y="1535025"/>
              <a:ext cx="2214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Obtaining the tracks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3" name="Google Shape;183;p30"/>
            <p:cNvSpPr txBox="1"/>
            <p:nvPr/>
          </p:nvSpPr>
          <p:spPr>
            <a:xfrm>
              <a:off x="2085253" y="1765950"/>
              <a:ext cx="15774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After we retrieved each song from the playlists (keeping in mind the category it belongs to)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4" name="Google Shape;184;p30"/>
            <p:cNvSpPr txBox="1"/>
            <p:nvPr/>
          </p:nvSpPr>
          <p:spPr>
            <a:xfrm>
              <a:off x="3350824" y="2213625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4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5" name="Google Shape;185;p30"/>
            <p:cNvSpPr txBox="1"/>
            <p:nvPr/>
          </p:nvSpPr>
          <p:spPr>
            <a:xfrm>
              <a:off x="2853678" y="3093875"/>
              <a:ext cx="2214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Audio features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186" name="Google Shape;186;p30"/>
            <p:cNvSpPr txBox="1"/>
            <p:nvPr/>
          </p:nvSpPr>
          <p:spPr>
            <a:xfrm>
              <a:off x="2853678" y="3324800"/>
              <a:ext cx="22149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For each song we retrieved its features by using a methods given by the API.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7" name="Google Shape;187;p30"/>
            <p:cNvSpPr txBox="1"/>
            <p:nvPr/>
          </p:nvSpPr>
          <p:spPr>
            <a:xfrm>
              <a:off x="4347488" y="2718691"/>
              <a:ext cx="7458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5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188" name="Google Shape;188;p30"/>
            <p:cNvSpPr txBox="1"/>
            <p:nvPr/>
          </p:nvSpPr>
          <p:spPr>
            <a:xfrm>
              <a:off x="3998349" y="1551588"/>
              <a:ext cx="22149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Description of dataset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descr="shutterstock_429987889_edited.jpg" id="189" name="Google Shape;189;p30"/>
            <p:cNvPicPr preferRelativeResize="0"/>
            <p:nvPr/>
          </p:nvPicPr>
          <p:blipFill rotWithShape="1">
            <a:blip r:embed="rId3">
              <a:alphaModFix/>
            </a:blip>
            <a:srcRect b="6621" l="0" r="0" t="91660"/>
            <a:stretch/>
          </p:blipFill>
          <p:spPr>
            <a:xfrm>
              <a:off x="583875" y="2595850"/>
              <a:ext cx="8265375" cy="1324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oogle Shape;190;p30"/>
            <p:cNvGrpSpPr/>
            <p:nvPr/>
          </p:nvGrpSpPr>
          <p:grpSpPr>
            <a:xfrm>
              <a:off x="544325" y="2316440"/>
              <a:ext cx="92400" cy="411825"/>
              <a:chOff x="845575" y="2563700"/>
              <a:chExt cx="92400" cy="411825"/>
            </a:xfrm>
          </p:grpSpPr>
          <p:cxnSp>
            <p:nvCxnSpPr>
              <p:cNvPr id="191" name="Google Shape;191;p3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2" name="Google Shape;192;p3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30"/>
            <p:cNvGrpSpPr/>
            <p:nvPr/>
          </p:nvGrpSpPr>
          <p:grpSpPr>
            <a:xfrm rot="10800000">
              <a:off x="1670200" y="2595842"/>
              <a:ext cx="92400" cy="411825"/>
              <a:chOff x="2070100" y="2563700"/>
              <a:chExt cx="92400" cy="411825"/>
            </a:xfrm>
          </p:grpSpPr>
          <p:cxnSp>
            <p:nvCxnSpPr>
              <p:cNvPr id="194" name="Google Shape;194;p3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5" name="Google Shape;195;p3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6" name="Google Shape;196;p30"/>
            <p:cNvGrpSpPr/>
            <p:nvPr/>
          </p:nvGrpSpPr>
          <p:grpSpPr>
            <a:xfrm>
              <a:off x="2683925" y="2316440"/>
              <a:ext cx="92400" cy="411825"/>
              <a:chOff x="845575" y="2563700"/>
              <a:chExt cx="92400" cy="411825"/>
            </a:xfrm>
          </p:grpSpPr>
          <p:cxnSp>
            <p:nvCxnSpPr>
              <p:cNvPr id="197" name="Google Shape;197;p3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98" name="Google Shape;198;p3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30"/>
            <p:cNvGrpSpPr/>
            <p:nvPr/>
          </p:nvGrpSpPr>
          <p:grpSpPr>
            <a:xfrm rot="10800000">
              <a:off x="3677525" y="2595842"/>
              <a:ext cx="92400" cy="411825"/>
              <a:chOff x="2070100" y="2563700"/>
              <a:chExt cx="92400" cy="411825"/>
            </a:xfrm>
          </p:grpSpPr>
          <p:cxnSp>
            <p:nvCxnSpPr>
              <p:cNvPr id="200" name="Google Shape;200;p3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01" name="Google Shape;201;p3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02" name="Google Shape;202;p30"/>
            <p:cNvSpPr txBox="1"/>
            <p:nvPr/>
          </p:nvSpPr>
          <p:spPr>
            <a:xfrm>
              <a:off x="4036660" y="1765950"/>
              <a:ext cx="13512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The columns we have in our dataset are category, track_id, track, and its different audio features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3" name="Google Shape;203;p30"/>
            <p:cNvSpPr txBox="1"/>
            <p:nvPr/>
          </p:nvSpPr>
          <p:spPr>
            <a:xfrm>
              <a:off x="5460436" y="2206562"/>
              <a:ext cx="639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6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4" name="Google Shape;204;p30"/>
            <p:cNvSpPr txBox="1"/>
            <p:nvPr/>
          </p:nvSpPr>
          <p:spPr>
            <a:xfrm>
              <a:off x="5251141" y="3018500"/>
              <a:ext cx="18972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Cleaning 1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5" name="Google Shape;205;p30"/>
            <p:cNvSpPr txBox="1"/>
            <p:nvPr/>
          </p:nvSpPr>
          <p:spPr>
            <a:xfrm>
              <a:off x="5251138" y="3249425"/>
              <a:ext cx="14448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We deleted all the observations which had NaN values and the duplicated observations.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6" name="Google Shape;206;p30"/>
            <p:cNvSpPr txBox="1"/>
            <p:nvPr/>
          </p:nvSpPr>
          <p:spPr>
            <a:xfrm>
              <a:off x="6415573" y="2718691"/>
              <a:ext cx="5934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7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7" name="Google Shape;207;p30"/>
            <p:cNvSpPr txBox="1"/>
            <p:nvPr/>
          </p:nvSpPr>
          <p:spPr>
            <a:xfrm>
              <a:off x="6143716" y="1535025"/>
              <a:ext cx="18972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Cleaning 2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08" name="Google Shape;208;p30"/>
            <p:cNvSpPr txBox="1"/>
            <p:nvPr/>
          </p:nvSpPr>
          <p:spPr>
            <a:xfrm>
              <a:off x="6078438" y="1765950"/>
              <a:ext cx="13512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We performed an analysis to delete all the outliers possible from each category.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09" name="Google Shape;209;p30"/>
            <p:cNvSpPr txBox="1"/>
            <p:nvPr/>
          </p:nvSpPr>
          <p:spPr>
            <a:xfrm>
              <a:off x="7543816" y="2213625"/>
              <a:ext cx="639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s">
                  <a:latin typeface="Lato"/>
                  <a:ea typeface="Lato"/>
                  <a:cs typeface="Lato"/>
                  <a:sym typeface="Lato"/>
                </a:rPr>
                <a:t>8</a:t>
              </a:r>
              <a:endParaRPr b="1">
                <a:latin typeface="Lato"/>
                <a:ea typeface="Lato"/>
                <a:cs typeface="Lato"/>
                <a:sym typeface="Lato"/>
              </a:endParaRPr>
            </a:p>
          </p:txBody>
        </p:sp>
        <p:sp>
          <p:nvSpPr>
            <p:cNvPr id="210" name="Google Shape;210;p30"/>
            <p:cNvSpPr txBox="1"/>
            <p:nvPr/>
          </p:nvSpPr>
          <p:spPr>
            <a:xfrm>
              <a:off x="7117671" y="3093875"/>
              <a:ext cx="1897200" cy="23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s" sz="800">
                  <a:latin typeface="Raleway"/>
                  <a:ea typeface="Raleway"/>
                  <a:cs typeface="Raleway"/>
                  <a:sym typeface="Raleway"/>
                </a:rPr>
                <a:t>Machine learning</a:t>
              </a:r>
              <a:endParaRPr b="1" sz="800">
                <a:latin typeface="Raleway"/>
                <a:ea typeface="Raleway"/>
                <a:cs typeface="Raleway"/>
                <a:sym typeface="Raleway"/>
              </a:endParaRPr>
            </a:p>
          </p:txBody>
        </p:sp>
        <p:sp>
          <p:nvSpPr>
            <p:cNvPr id="211" name="Google Shape;211;p30"/>
            <p:cNvSpPr txBox="1"/>
            <p:nvPr/>
          </p:nvSpPr>
          <p:spPr>
            <a:xfrm>
              <a:off x="7117671" y="3324800"/>
              <a:ext cx="1897200" cy="5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700">
                  <a:solidFill>
                    <a:srgbClr val="595959"/>
                  </a:solidFill>
                  <a:latin typeface="Lato"/>
                  <a:ea typeface="Lato"/>
                  <a:cs typeface="Lato"/>
                  <a:sym typeface="Lato"/>
                </a:rPr>
                <a:t>With the final dataset  we trained different machine learning models to predict the category given the different audio features of the songs.</a:t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7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descr="shutterstock_429987889_edited.jpg" id="212" name="Google Shape;212;p30"/>
            <p:cNvPicPr preferRelativeResize="0"/>
            <p:nvPr/>
          </p:nvPicPr>
          <p:blipFill rotWithShape="1">
            <a:blip r:embed="rId3">
              <a:alphaModFix/>
            </a:blip>
            <a:srcRect b="6621" l="0" r="0" t="91660"/>
            <a:stretch/>
          </p:blipFill>
          <p:spPr>
            <a:xfrm>
              <a:off x="4182750" y="2595850"/>
              <a:ext cx="4666500" cy="132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3" name="Google Shape;213;p30"/>
            <p:cNvGrpSpPr/>
            <p:nvPr/>
          </p:nvGrpSpPr>
          <p:grpSpPr>
            <a:xfrm>
              <a:off x="4682279" y="2316440"/>
              <a:ext cx="79150" cy="411825"/>
              <a:chOff x="845575" y="2563700"/>
              <a:chExt cx="92400" cy="411825"/>
            </a:xfrm>
          </p:grpSpPr>
          <p:cxnSp>
            <p:nvCxnSpPr>
              <p:cNvPr id="214" name="Google Shape;214;p3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5" name="Google Shape;215;p3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6" name="Google Shape;216;p30"/>
            <p:cNvGrpSpPr/>
            <p:nvPr/>
          </p:nvGrpSpPr>
          <p:grpSpPr>
            <a:xfrm rot="10800000">
              <a:off x="5755685" y="2595842"/>
              <a:ext cx="79150" cy="411825"/>
              <a:chOff x="2070100" y="2563700"/>
              <a:chExt cx="92400" cy="411825"/>
            </a:xfrm>
          </p:grpSpPr>
          <p:cxnSp>
            <p:nvCxnSpPr>
              <p:cNvPr id="217" name="Google Shape;217;p3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18" name="Google Shape;218;p3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30"/>
            <p:cNvGrpSpPr/>
            <p:nvPr/>
          </p:nvGrpSpPr>
          <p:grpSpPr>
            <a:xfrm>
              <a:off x="6645896" y="2316440"/>
              <a:ext cx="79150" cy="411825"/>
              <a:chOff x="845575" y="2563700"/>
              <a:chExt cx="92400" cy="411825"/>
            </a:xfrm>
          </p:grpSpPr>
          <p:cxnSp>
            <p:nvCxnSpPr>
              <p:cNvPr id="220" name="Google Shape;220;p30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1" name="Google Shape;221;p30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2" name="Google Shape;222;p30"/>
            <p:cNvGrpSpPr/>
            <p:nvPr/>
          </p:nvGrpSpPr>
          <p:grpSpPr>
            <a:xfrm rot="10800000">
              <a:off x="7823668" y="2595842"/>
              <a:ext cx="79150" cy="411825"/>
              <a:chOff x="2070100" y="2563700"/>
              <a:chExt cx="92400" cy="411825"/>
            </a:xfrm>
          </p:grpSpPr>
          <p:cxnSp>
            <p:nvCxnSpPr>
              <p:cNvPr id="223" name="Google Shape;223;p30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224" name="Google Shape;224;p30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25" name="Google Shape;225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3300"/>
              <a:buFont typeface="Calibri"/>
              <a:buNone/>
            </a:pPr>
            <a:r>
              <a:rPr b="1" lang="es">
                <a:solidFill>
                  <a:srgbClr val="00B050"/>
                </a:solidFill>
              </a:rPr>
              <a:t>DETAILED DESCRIPTION OF THE FINAL USED DATA SOURCE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410"/>
              <a:buFont typeface="Calibri"/>
              <a:buNone/>
            </a:pPr>
            <a:r>
              <a:rPr b="1" lang="es" sz="3650">
                <a:solidFill>
                  <a:srgbClr val="00B050"/>
                </a:solidFill>
              </a:rPr>
              <a:t>DETAILED DESCRIPTION OF THE DATA GATHERING TECHNIQUE</a:t>
            </a:r>
            <a:endParaRPr/>
          </a:p>
        </p:txBody>
      </p:sp>
      <p:sp>
        <p:nvSpPr>
          <p:cNvPr id="231" name="Google Shape;231;p31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es"/>
              <a:t>Our main source of data:</a:t>
            </a:r>
            <a:endParaRPr/>
          </a:p>
        </p:txBody>
      </p:sp>
      <p:pic>
        <p:nvPicPr>
          <p:cNvPr descr="GitHub - spotify-api/spotify-api.js: A complete wrapper for spotify web api  for deno, node.js and the browser." id="232" name="Google Shape;23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2525" y="1892257"/>
            <a:ext cx="6838950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"/>
          <p:cNvSpPr txBox="1"/>
          <p:nvPr>
            <p:ph type="title"/>
          </p:nvPr>
        </p:nvSpPr>
        <p:spPr>
          <a:xfrm>
            <a:off x="628650" y="395750"/>
            <a:ext cx="78867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410"/>
              <a:buFont typeface="Calibri"/>
              <a:buNone/>
            </a:pPr>
            <a:r>
              <a:rPr b="1" lang="es" sz="3650">
                <a:solidFill>
                  <a:srgbClr val="00B050"/>
                </a:solidFill>
              </a:rPr>
              <a:t>DETAILED DESCRIPTION OF THE DATA GATHERING TECHNIQUE </a:t>
            </a:r>
            <a:endParaRPr b="1" sz="365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410"/>
              <a:buFont typeface="Calibri"/>
              <a:buNone/>
            </a:pPr>
            <a:r>
              <a:t/>
            </a:r>
            <a:endParaRPr b="1" sz="3650">
              <a:solidFill>
                <a:srgbClr val="00B050"/>
              </a:solidFill>
            </a:endParaRPr>
          </a:p>
          <a:p>
            <a:pPr indent="-158115" lvl="0" marL="1778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" sz="2100"/>
              <a:t>Authentication:</a:t>
            </a:r>
            <a:endParaRPr/>
          </a:p>
        </p:txBody>
      </p:sp>
      <p:grpSp>
        <p:nvGrpSpPr>
          <p:cNvPr id="238" name="Google Shape;238;p32"/>
          <p:cNvGrpSpPr/>
          <p:nvPr/>
        </p:nvGrpSpPr>
        <p:grpSpPr>
          <a:xfrm>
            <a:off x="318482" y="2195645"/>
            <a:ext cx="8507034" cy="1919024"/>
            <a:chOff x="5543" y="1236838"/>
            <a:chExt cx="11342712" cy="2558698"/>
          </a:xfrm>
        </p:grpSpPr>
        <p:sp>
          <p:nvSpPr>
            <p:cNvPr id="239" name="Google Shape;239;p32"/>
            <p:cNvSpPr/>
            <p:nvPr/>
          </p:nvSpPr>
          <p:spPr>
            <a:xfrm>
              <a:off x="737331" y="1236838"/>
              <a:ext cx="2927151" cy="2558698"/>
            </a:xfrm>
            <a:prstGeom prst="rightArrow">
              <a:avLst>
                <a:gd fmla="val 70000" name="adj1"/>
                <a:gd fmla="val 50000" name="adj2"/>
              </a:avLst>
            </a:prstGeom>
            <a:solidFill>
              <a:srgbClr val="D4E2CE">
                <a:alpha val="89803"/>
              </a:srgbClr>
            </a:solidFill>
            <a:ln cap="flat" cmpd="sng" w="9525">
              <a:solidFill>
                <a:srgbClr val="D4E2C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2"/>
            <p:cNvSpPr txBox="1"/>
            <p:nvPr/>
          </p:nvSpPr>
          <p:spPr>
            <a:xfrm>
              <a:off x="1469119" y="1620643"/>
              <a:ext cx="1426986" cy="1791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36200" spcFirstLastPara="1" rIns="1810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lang="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Set up authorization and obtain access token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5543" y="1784399"/>
              <a:ext cx="1463575" cy="1463575"/>
            </a:xfrm>
            <a:prstGeom prst="ellipse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2"/>
            <p:cNvSpPr txBox="1"/>
            <p:nvPr/>
          </p:nvSpPr>
          <p:spPr>
            <a:xfrm>
              <a:off x="219879" y="1998735"/>
              <a:ext cx="1034903" cy="1034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5" lIns="7625" spcFirstLastPara="1" rIns="7625" wrap="square" tIns="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Declare Client ID Information</a:t>
              </a:r>
              <a:endParaRPr sz="1100"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4579218" y="1236838"/>
              <a:ext cx="2927151" cy="2558698"/>
            </a:xfrm>
            <a:prstGeom prst="rightArrow">
              <a:avLst>
                <a:gd fmla="val 70000" name="adj1"/>
                <a:gd fmla="val 50000" name="adj2"/>
              </a:avLst>
            </a:prstGeom>
            <a:solidFill>
              <a:srgbClr val="D4E2CE">
                <a:alpha val="89803"/>
              </a:srgbClr>
            </a:solidFill>
            <a:ln cap="flat" cmpd="sng" w="9525">
              <a:solidFill>
                <a:srgbClr val="D4E2C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2"/>
            <p:cNvSpPr txBox="1"/>
            <p:nvPr/>
          </p:nvSpPr>
          <p:spPr>
            <a:xfrm>
              <a:off x="5311006" y="1620643"/>
              <a:ext cx="1426986" cy="1791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36200" spcFirstLastPara="1" rIns="1810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b="0" lang="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Capture the authorization code and exchange it for an access token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3847430" y="1784399"/>
              <a:ext cx="1463575" cy="1463575"/>
            </a:xfrm>
            <a:prstGeom prst="ellipse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2"/>
            <p:cNvSpPr txBox="1"/>
            <p:nvPr/>
          </p:nvSpPr>
          <p:spPr>
            <a:xfrm>
              <a:off x="4061766" y="1998735"/>
              <a:ext cx="1034903" cy="1034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650" lIns="6650" spcFirstLastPara="1" rIns="6650" wrap="square" tIns="66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100"/>
                <a:buFont typeface="Calibri"/>
                <a:buNone/>
              </a:pPr>
              <a:r>
                <a:rPr b="0" lang="es"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Get the authorization URL</a:t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8421104" y="1236838"/>
              <a:ext cx="2927151" cy="2558698"/>
            </a:xfrm>
            <a:prstGeom prst="rightArrow">
              <a:avLst>
                <a:gd fmla="val 70000" name="adj1"/>
                <a:gd fmla="val 50000" name="adj2"/>
              </a:avLst>
            </a:prstGeom>
            <a:solidFill>
              <a:srgbClr val="D4E2CE">
                <a:alpha val="89803"/>
              </a:srgbClr>
            </a:solidFill>
            <a:ln cap="flat" cmpd="sng" w="9525">
              <a:solidFill>
                <a:srgbClr val="D4E2CE">
                  <a:alpha val="89803"/>
                </a:srgbClr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2"/>
            <p:cNvSpPr txBox="1"/>
            <p:nvPr/>
          </p:nvSpPr>
          <p:spPr>
            <a:xfrm>
              <a:off x="9152892" y="1620643"/>
              <a:ext cx="1426986" cy="17910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050" lIns="36200" spcFirstLastPara="1" rIns="18100" wrap="square" tIns="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s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Obtain User information</a:t>
              </a:r>
              <a:endParaRPr sz="1100"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7689316" y="1784399"/>
              <a:ext cx="1463575" cy="1463575"/>
            </a:xfrm>
            <a:prstGeom prst="ellipse">
              <a:avLst/>
            </a:prstGeom>
            <a:gradFill>
              <a:gsLst>
                <a:gs pos="0">
                  <a:srgbClr val="7FB75F"/>
                </a:gs>
                <a:gs pos="50000">
                  <a:srgbClr val="6EB141"/>
                </a:gs>
                <a:gs pos="100000">
                  <a:srgbClr val="5FA134"/>
                </a:gs>
              </a:gsLst>
              <a:lin ang="5400000" scaled="0"/>
            </a:gradFill>
            <a:ln>
              <a:noFill/>
            </a:ln>
            <a:effectLst>
              <a:outerShdw blurRad="57150" rotWithShape="0" algn="ctr" dir="5400000" dist="19050">
                <a:srgbClr val="000000">
                  <a:alpha val="62745"/>
                </a:srgbClr>
              </a:outerShdw>
            </a:effectLst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2"/>
            <p:cNvSpPr txBox="1"/>
            <p:nvPr/>
          </p:nvSpPr>
          <p:spPr>
            <a:xfrm>
              <a:off x="7903652" y="1998735"/>
              <a:ext cx="1034903" cy="10349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625" lIns="7625" spcFirstLastPara="1" rIns="7625" wrap="square" tIns="76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lang="es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Create an instance of the Spotipy class</a:t>
              </a:r>
              <a:endParaRPr sz="1100"/>
            </a:p>
          </p:txBody>
        </p:sp>
      </p:grpSp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412" y="2125113"/>
            <a:ext cx="6895176" cy="1595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74" y="1885982"/>
            <a:ext cx="7826852" cy="270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350" y="2797175"/>
            <a:ext cx="8594048" cy="25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628650" y="395750"/>
            <a:ext cx="7886700" cy="14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410"/>
              <a:buFont typeface="Calibri"/>
              <a:buNone/>
            </a:pPr>
            <a:r>
              <a:rPr b="1" lang="es" sz="3650">
                <a:solidFill>
                  <a:srgbClr val="00B050"/>
                </a:solidFill>
              </a:rPr>
              <a:t>DETAILED DESCRIPTION OF THE DATA GATHERING TECHNIQUE </a:t>
            </a:r>
            <a:endParaRPr b="1" sz="3650">
              <a:solidFill>
                <a:srgbClr val="00B05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ct val="90410"/>
              <a:buFont typeface="Calibri"/>
              <a:buNone/>
            </a:pPr>
            <a:r>
              <a:t/>
            </a:r>
            <a:endParaRPr b="1" sz="3650">
              <a:solidFill>
                <a:srgbClr val="00B050"/>
              </a:solidFill>
            </a:endParaRPr>
          </a:p>
          <a:p>
            <a:pPr indent="-158115" lvl="0" marL="177800" rtl="0" algn="l">
              <a:spcBef>
                <a:spcPts val="0"/>
              </a:spcBef>
              <a:spcAft>
                <a:spcPts val="0"/>
              </a:spcAft>
              <a:buSzPct val="100000"/>
              <a:buFont typeface="Arial"/>
              <a:buChar char="•"/>
            </a:pPr>
            <a:r>
              <a:rPr lang="es" sz="2100"/>
              <a:t>Some of the used functions provided by the API</a:t>
            </a:r>
            <a:r>
              <a:rPr lang="es" sz="2100"/>
              <a:t>:</a:t>
            </a:r>
            <a:endParaRPr/>
          </a:p>
        </p:txBody>
      </p:sp>
      <p:pic>
        <p:nvPicPr>
          <p:cNvPr id="259" name="Google Shape;259;p33"/>
          <p:cNvPicPr preferRelativeResize="0"/>
          <p:nvPr/>
        </p:nvPicPr>
        <p:blipFill rotWithShape="1">
          <a:blip r:embed="rId3">
            <a:alphaModFix/>
          </a:blip>
          <a:srcRect b="0" l="0" r="0" t="15045"/>
          <a:stretch/>
        </p:blipFill>
        <p:spPr>
          <a:xfrm>
            <a:off x="1761925" y="2213675"/>
            <a:ext cx="5620150" cy="2549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